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8" r:id="rId23"/>
    <p:sldId id="279" r:id="rId24"/>
    <p:sldId id="275" r:id="rId25"/>
    <p:sldId id="276" r:id="rId26"/>
    <p:sldId id="277" r:id="rId27"/>
    <p:sldId id="258"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52AC6-E39A-4015-B868-5564080B2C7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B549E-0823-4D8B-B0A8-1D1448755A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52AC6-E39A-4015-B868-5564080B2C7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B549E-0823-4D8B-B0A8-1D1448755A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52AC6-E39A-4015-B868-5564080B2C7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B549E-0823-4D8B-B0A8-1D1448755A2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836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31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30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228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910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43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248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48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52AC6-E39A-4015-B868-5564080B2C7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B549E-0823-4D8B-B0A8-1D1448755A2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983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81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563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76713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37038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15823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77953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3832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79414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9063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52AC6-E39A-4015-B868-5564080B2C7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B549E-0823-4D8B-B0A8-1D1448755A2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04467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7422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22032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87723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22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741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54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505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958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73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E52AC6-E39A-4015-B868-5564080B2C7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B549E-0823-4D8B-B0A8-1D1448755A2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272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920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284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400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21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52AC6-E39A-4015-B868-5564080B2C78}"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B549E-0823-4D8B-B0A8-1D1448755A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52AC6-E39A-4015-B868-5564080B2C78}"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B549E-0823-4D8B-B0A8-1D1448755A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52AC6-E39A-4015-B868-5564080B2C78}"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B549E-0823-4D8B-B0A8-1D1448755A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52AC6-E39A-4015-B868-5564080B2C7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B549E-0823-4D8B-B0A8-1D1448755A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52AC6-E39A-4015-B868-5564080B2C7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B549E-0823-4D8B-B0A8-1D1448755A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52AC6-E39A-4015-B868-5564080B2C78}" type="datetimeFigureOut">
              <a:rPr lang="en-US" smtClean="0"/>
              <a:pPr/>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B549E-0823-4D8B-B0A8-1D1448755A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506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3468-CEDD-4531-BD31-87E9320EE24A}" type="datetimeFigureOut">
              <a:rPr lang="ms-MY" smtClean="0">
                <a:solidFill>
                  <a:prstClr val="black">
                    <a:tint val="75000"/>
                  </a:prstClr>
                </a:solidFill>
              </a:rPr>
              <a:pPr/>
              <a:t>18/01/2018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1185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5CF10-ABF1-464F-ADBF-984F58C6FEF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99DF6-7AAE-4F65-8902-6AAB1AC76E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254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116904" y="228600"/>
            <a:ext cx="884758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Meninggalkan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40650" y="1742514"/>
            <a:ext cx="5410200" cy="1045776"/>
          </a:xfrm>
          <a:prstGeom prst="roundRect">
            <a:avLst>
              <a:gd name="adj" fmla="val 0"/>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Dakwaan tidak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cukup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bilangan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jemaah yang kamil</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503222" y="3104594"/>
            <a:ext cx="4876800" cy="1035374"/>
          </a:xfrm>
          <a:prstGeom prst="roundRect">
            <a:avLst>
              <a:gd name="adj" fmla="val 0"/>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Fitnah dan bersangka buruk kepada orang lain</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3503221" y="4516824"/>
            <a:ext cx="4878779" cy="1045776"/>
          </a:xfrm>
          <a:prstGeom prst="roundRect">
            <a:avLst>
              <a:gd name="adj" fmla="val 0"/>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Penyakit takabbur</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ight Arrow 6"/>
          <p:cNvSpPr/>
          <p:nvPr/>
        </p:nvSpPr>
        <p:spPr>
          <a:xfrm>
            <a:off x="2861674" y="3246537"/>
            <a:ext cx="968152" cy="751488"/>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7"/>
          <p:cNvSpPr/>
          <p:nvPr/>
        </p:nvSpPr>
        <p:spPr>
          <a:xfrm>
            <a:off x="2861674" y="4663968"/>
            <a:ext cx="968152" cy="751488"/>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236293" y="228600"/>
            <a:ext cx="87553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374566" y="1295400"/>
            <a:ext cx="6377591" cy="860862"/>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Himpunkan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muslimin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mendengar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peringatan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158548" y="2743200"/>
            <a:ext cx="6367695" cy="914400"/>
          </a:xfrm>
          <a:prstGeom prst="roundRect">
            <a:avLst>
              <a:gd name="adj" fmla="val 0"/>
            </a:avLst>
          </a:prstGeom>
          <a:solidFill>
            <a:schemeClr val="accent4">
              <a:lumMod val="75000"/>
            </a:schemeClr>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Bersedia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awal</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2158547" y="3810000"/>
            <a:ext cx="6367695" cy="93610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Badan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pakaian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bersih</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p>
          <a:p>
            <a:pPr algn="ct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serta</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wangi</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685801" y="863484"/>
            <a:ext cx="875662" cy="965316"/>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1526965" y="5187817"/>
            <a:ext cx="6377591" cy="860862"/>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Meneguhkan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ikatan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persaudaraan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ight Arrow 8"/>
          <p:cNvSpPr/>
          <p:nvPr/>
        </p:nvSpPr>
        <p:spPr>
          <a:xfrm>
            <a:off x="838200" y="4755901"/>
            <a:ext cx="875662" cy="965316"/>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116904" y="228600"/>
            <a:ext cx="884758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Kampung</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40650" y="1742514"/>
            <a:ext cx="5410200" cy="1045776"/>
          </a:xfrm>
          <a:prstGeom prst="roundRect">
            <a:avLst>
              <a:gd name="adj" fmla="val 0"/>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Perpecahan dan pertelingkahan dalam masyarakat</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503222" y="3104594"/>
            <a:ext cx="4876800" cy="1035374"/>
          </a:xfrm>
          <a:prstGeom prst="roundRect">
            <a:avLst>
              <a:gd name="adj" fmla="val 0"/>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Gangguan Jumaat di masjid yang asal dan diiktiraf</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3503221" y="4548492"/>
            <a:ext cx="4878779" cy="1807776"/>
          </a:xfrm>
          <a:prstGeom prst="roundRect">
            <a:avLst>
              <a:gd name="adj" fmla="val 0"/>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Solat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Jumaat tidak dapat didirikan kerana bilangan jemaah kurang daripada 40 orang yang bermastautin</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ight Arrow 6"/>
          <p:cNvSpPr/>
          <p:nvPr/>
        </p:nvSpPr>
        <p:spPr>
          <a:xfrm>
            <a:off x="2861674" y="3246537"/>
            <a:ext cx="968152" cy="751488"/>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7"/>
          <p:cNvSpPr/>
          <p:nvPr/>
        </p:nvSpPr>
        <p:spPr>
          <a:xfrm>
            <a:off x="2861674" y="4663968"/>
            <a:ext cx="968152" cy="751488"/>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116904" y="228600"/>
            <a:ext cx="884758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Hukum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200400" y="1143000"/>
            <a:ext cx="5410200" cy="1905000"/>
          </a:xfrm>
          <a:prstGeom prst="roundRect">
            <a:avLst>
              <a:gd name="adj" fmla="val 0"/>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 boleh,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kecuali jika hajat yang mendesak seperti masjid tidak mampu menampung bilangan jemaah</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200400" y="3678624"/>
            <a:ext cx="5410200" cy="1807776"/>
          </a:xfrm>
          <a:prstGeom prst="roundRect">
            <a:avLst>
              <a:gd name="adj" fmla="val 0"/>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mensyaratkan keizinan pemerintah sebagai syarat sah mendirikan solat Jumaat. </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ight Arrow 5"/>
          <p:cNvSpPr/>
          <p:nvPr/>
        </p:nvSpPr>
        <p:spPr>
          <a:xfrm>
            <a:off x="457200" y="1219200"/>
            <a:ext cx="2389076" cy="19050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Mazhab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Syafie, Maliki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 Hambali</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533400" y="3962400"/>
            <a:ext cx="2162690" cy="1284888"/>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Mazhab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Hanafi</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1066800" y="5539938"/>
            <a:ext cx="7239000" cy="1165662"/>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erbuatan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bercanggah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dilakukan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12-Point Star 8"/>
          <p:cNvSpPr/>
          <p:nvPr/>
        </p:nvSpPr>
        <p:spPr>
          <a:xfrm>
            <a:off x="838200" y="5257800"/>
            <a:ext cx="457200" cy="609600"/>
          </a:xfrm>
          <a:prstGeom prst="star12">
            <a:avLst/>
          </a:prstGeom>
          <a:ln>
            <a:solidFill>
              <a:schemeClr val="tx1"/>
            </a:solidFill>
          </a:ln>
          <a:effectLst>
            <a:glow rad="101600">
              <a:schemeClr val="bg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76200" y="30930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Peringatan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219200" y="1219200"/>
            <a:ext cx="7620000" cy="962000"/>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Solat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Jumaat adalah fardhu ain ke atas setiap </a:t>
            </a:r>
            <a:endPar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lelaki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yang mukallaf yang tiada keuzuran.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Oval 4"/>
          <p:cNvSpPr/>
          <p:nvPr/>
        </p:nvSpPr>
        <p:spPr>
          <a:xfrm>
            <a:off x="304800" y="1219200"/>
            <a:ext cx="533400" cy="481000"/>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2000" dirty="0"/>
          </a:p>
        </p:txBody>
      </p:sp>
      <p:sp>
        <p:nvSpPr>
          <p:cNvPr id="6" name="Rounded Rectangle 5"/>
          <p:cNvSpPr/>
          <p:nvPr/>
        </p:nvSpPr>
        <p:spPr>
          <a:xfrm>
            <a:off x="1219200" y="2390800"/>
            <a:ext cx="7620000" cy="1266800"/>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Orang yang bermusafir hanya gugur solat Jumaat jika dia keluar bermusafir sebelum Subuh hari Jumaat.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Oval 6"/>
          <p:cNvSpPr/>
          <p:nvPr/>
        </p:nvSpPr>
        <p:spPr>
          <a:xfrm>
            <a:off x="304800" y="2390800"/>
            <a:ext cx="533400" cy="481000"/>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2000" dirty="0"/>
          </a:p>
        </p:txBody>
      </p:sp>
      <p:sp>
        <p:nvSpPr>
          <p:cNvPr id="8" name="Rounded Rectangle 7"/>
          <p:cNvSpPr/>
          <p:nvPr/>
        </p:nvSpPr>
        <p:spPr>
          <a:xfrm>
            <a:off x="1185553" y="3886200"/>
            <a:ext cx="7620000" cy="990600"/>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Kita disunatkan meraikan segala adab-adab berkaitan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Jumaat.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Oval 8"/>
          <p:cNvSpPr/>
          <p:nvPr/>
        </p:nvSpPr>
        <p:spPr>
          <a:xfrm>
            <a:off x="381000" y="3886200"/>
            <a:ext cx="533400" cy="481000"/>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rtlCol="0" anchor="ctr"/>
          <a:lstStyle/>
          <a:p>
            <a:pPr algn="ct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2000" dirty="0"/>
          </a:p>
        </p:txBody>
      </p:sp>
      <p:sp>
        <p:nvSpPr>
          <p:cNvPr id="10" name="Rounded Rectangle 9"/>
          <p:cNvSpPr/>
          <p:nvPr/>
        </p:nvSpPr>
        <p:spPr>
          <a:xfrm>
            <a:off x="3048000" y="5181600"/>
            <a:ext cx="5757553" cy="990600"/>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Memberi tumpuan dan tidak bercakap-cakap semasa khutbah disampaikan.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11" name="Elbow Connector 10"/>
          <p:cNvCxnSpPr/>
          <p:nvPr/>
        </p:nvCxnSpPr>
        <p:spPr>
          <a:xfrm>
            <a:off x="1905000" y="4876800"/>
            <a:ext cx="1219200" cy="838200"/>
          </a:xfrm>
          <a:prstGeom prst="bentConnector3">
            <a:avLst/>
          </a:prstGeom>
          <a:ln w="57150">
            <a:solidFill>
              <a:srgbClr val="92D05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76200" y="22860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Peringatan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219200" y="1671900"/>
            <a:ext cx="7620000" cy="990600"/>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Janganlah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menjadi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agen perpecahan dalam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masyarakat.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Oval 4"/>
          <p:cNvSpPr/>
          <p:nvPr/>
        </p:nvSpPr>
        <p:spPr>
          <a:xfrm>
            <a:off x="304800" y="1671900"/>
            <a:ext cx="533400" cy="481000"/>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2000" dirty="0"/>
          </a:p>
        </p:txBody>
      </p:sp>
      <p:sp>
        <p:nvSpPr>
          <p:cNvPr id="6" name="Rounded Rectangle 5"/>
          <p:cNvSpPr/>
          <p:nvPr/>
        </p:nvSpPr>
        <p:spPr>
          <a:xfrm>
            <a:off x="1219200" y="3300700"/>
            <a:ext cx="7620000" cy="1038200"/>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Ketepikan segala perbezaan politik, ideologi dan fahaman dalam kita mengadap Allah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SWT.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Oval 6"/>
          <p:cNvSpPr/>
          <p:nvPr/>
        </p:nvSpPr>
        <p:spPr>
          <a:xfrm>
            <a:off x="304800" y="3300700"/>
            <a:ext cx="533400" cy="481000"/>
          </a:xfrm>
          <a:prstGeom prst="ellipse">
            <a:avLst/>
          </a:prstGeom>
          <a:ln>
            <a:solidFill>
              <a:schemeClr val="bg1"/>
            </a:solidFill>
          </a:ln>
          <a:effectLst>
            <a:glow rad="101600">
              <a:schemeClr val="tx1">
                <a:alpha val="6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5</a:t>
            </a:r>
            <a:endParaRPr lang="en-MY" sz="2000" dirty="0"/>
          </a:p>
        </p:txBody>
      </p:sp>
      <p:sp>
        <p:nvSpPr>
          <p:cNvPr id="8" name="Rounded Rectangle 7"/>
          <p:cNvSpPr/>
          <p:nvPr/>
        </p:nvSpPr>
        <p:spPr>
          <a:xfrm>
            <a:off x="2362201" y="4467792"/>
            <a:ext cx="6019800" cy="1807776"/>
          </a:xfrm>
          <a:prstGeom prst="roundRect">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Berazam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 mengikut segala perintah Allah dan Rasulnya, serta menjaga ukhuwwah Islamiah</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Right Arrow 8"/>
          <p:cNvSpPr/>
          <p:nvPr/>
        </p:nvSpPr>
        <p:spPr>
          <a:xfrm rot="5400000">
            <a:off x="6921449" y="5647051"/>
            <a:ext cx="700790" cy="1437288"/>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90714" y="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103</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8600" y="1923633"/>
            <a:ext cx="8763000" cy="2800767"/>
          </a:xfrm>
          <a:prstGeom prst="rect">
            <a:avLst/>
          </a:prstGeom>
          <a:solidFill>
            <a:schemeClr val="bg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وَاعْتَصِمُوا بِحَبْلِ اللَّهِ جَمِيعًا وَلَا تَفَرَّقُوا ۚ وَاذْكُرُوا نِعْمَتَ اللَّهِ عَلَيْكُمْ إِذْ كُنتُمْ أَعْدَاءً فَأَلَّفَ بَيْنَ قُلُوبِكُمْ فَأَصْبَحْتُم بِنِعْمَتِهِ إِخْوَانًا وَكُنتُمْ عَلَىٰ شَفَا حُفْرَةٍ مِّنَ النَّارِ فَأَنقَذَكُم مِّنْهَا ۗ كَذَٰلِكَ يُبَيِّنُ اللَّهُ لَكُمْ آيَاتِهِ لَعَلَّكُمْ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تَهْتَدُونَ.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90714" y="228600"/>
            <a:ext cx="5395686" cy="553998"/>
          </a:xfrm>
          <a:prstGeom prst="rect">
            <a:avLst/>
          </a:prstGeom>
        </p:spPr>
        <p:txBody>
          <a:bodyPr wrap="square">
            <a:spAutoFit/>
          </a:bodyPr>
          <a:lstStyle/>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228600" y="1073289"/>
            <a:ext cx="8686800" cy="5632311"/>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berpegang teguhlah kamu sekalian kepada tali Allah (agama Islam), dan janganlah kamu bercerai-berai; dan kenanglah nikmat Allah kepada kamu ketika kamu bermusuh-musuhan (semasa jahiliyah dahulu), lalu Allah menyatukan di antara hati kamu (sehingga kamu bersatu-padu dengan nikmat Islam), maka menjadilah kamu dengan nikmat Allah itu orang Islam yang bersaudara. Dan kamu dahulu telah berada di tepi jurang neraka (disebabkan kekufuran kamu semasa jahiliyah), lalu Allah selamatkan kamu dari neraka itu (disebabkan nikmat Islam juga). Demikianlah Allah menjelaskan kepada kamu ayat-ayat keterangan-Nya, supaya kamu mendapat petunjuk hidayah-Nya”.</a:t>
            </a:r>
            <a:endParaRPr kumimoji="0" lang="ms-MY" sz="24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32" y="1676400"/>
            <a:ext cx="9144032" cy="3477875"/>
          </a:xfrm>
          <a:prstGeom prst="rect">
            <a:avLst/>
          </a:prstGeom>
          <a:solidFill>
            <a:schemeClr val="bg1">
              <a:alpha val="46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بِالقُرْءَانِ 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1166777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399992" y="1717864"/>
            <a:ext cx="8286808" cy="2015936"/>
          </a:xfrm>
          <a:prstGeom prst="rect">
            <a:avLst/>
          </a:prstGeom>
          <a:solidFill>
            <a:schemeClr val="bg2">
              <a:lumMod val="75000"/>
              <a:alpha val="38000"/>
            </a:schemeClr>
          </a:solidFill>
        </p:spPr>
        <p:txBody>
          <a:bodyPr wrap="square">
            <a:spAutoFit/>
          </a:bodyPr>
          <a:lstStyle/>
          <a:p>
            <a:pPr algn="ctr" rtl="1" fontAlgn="auto">
              <a:spcBef>
                <a:spcPts val="0"/>
              </a:spcBef>
              <a:spcAft>
                <a:spcPts val="0"/>
              </a:spcAft>
              <a:defRPr/>
            </a:pP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9992" y="4391561"/>
            <a:ext cx="8286808" cy="1323439"/>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2286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075402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125288" y="228600"/>
            <a:ext cx="8839200" cy="584775"/>
          </a:xfrm>
          <a:prstGeom prst="rect">
            <a:avLst/>
          </a:prstGeom>
        </p:spPr>
        <p:txBody>
          <a:bodyPr>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04947"/>
            <a:ext cx="9144000" cy="2215991"/>
          </a:xfrm>
          <a:prstGeom prst="rect">
            <a:avLst/>
          </a:prstGeom>
          <a:solidFill>
            <a:schemeClr val="bg2">
              <a:lumMod val="75000"/>
              <a:alpha val="48000"/>
            </a:schemeClr>
          </a:solidFill>
          <a:ln>
            <a:noFill/>
          </a:ln>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04800" y="4409182"/>
            <a:ext cx="8572528" cy="1077218"/>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76200" y="1718608"/>
            <a:ext cx="8929718" cy="1754326"/>
          </a:xfrm>
          <a:prstGeom prst="rect">
            <a:avLst/>
          </a:prstGeom>
          <a:solidFill>
            <a:schemeClr val="bg2">
              <a:lumMod val="75000"/>
              <a:alpha val="46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شَرِيْكَ لَهُ، وَأَشْهَدُ أَنَّ مُحَمَّدًا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1524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2246769"/>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266640" y="1799910"/>
            <a:ext cx="8572560" cy="1754326"/>
          </a:xfrm>
          <a:prstGeom prst="rect">
            <a:avLst/>
          </a:prstGeom>
          <a:solidFill>
            <a:schemeClr val="bg2">
              <a:lumMod val="75000"/>
              <a:alpha val="46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عَلَى سَيِّدِنَا مُحَمَّدٍ </a:t>
            </a:r>
            <a:endParaRPr lang="ar-SA" sz="5400" b="1" dirty="0" smtClean="0">
              <a:solidFill>
                <a:srgbClr val="FFFF00"/>
              </a:solidFill>
              <a:effectLst>
                <a:glow rad="101600">
                  <a:schemeClr val="tx1">
                    <a:alpha val="60000"/>
                  </a:schemeClr>
                </a:glow>
              </a:effectLst>
              <a:cs typeface="Traditional Arabic" pitchFamily="2" charset="-78"/>
            </a:endParaRPr>
          </a:p>
          <a:p>
            <a:pPr algn="ctr" rtl="1"/>
            <a:r>
              <a:rPr lang="ar-SA" sz="5400" b="1" dirty="0" smtClean="0">
                <a:solidFill>
                  <a:srgbClr val="FFFF00"/>
                </a:solidFill>
                <a:effectLst>
                  <a:glow rad="101600">
                    <a:schemeClr val="tx1">
                      <a:alpha val="60000"/>
                    </a:schemeClr>
                  </a:glow>
                </a:effectLst>
                <a:cs typeface="Traditional Arabic" pitchFamily="2" charset="-78"/>
              </a:rPr>
              <a:t>وَعَلَى </a:t>
            </a:r>
            <a:r>
              <a:rPr lang="ar-SA" sz="5400" b="1" dirty="0">
                <a:solidFill>
                  <a:srgbClr val="FFFF00"/>
                </a:solidFill>
                <a:effectLst>
                  <a:glow rad="101600">
                    <a:schemeClr val="tx1">
                      <a:alpha val="60000"/>
                    </a:schemeClr>
                  </a:glow>
                </a:effectLst>
                <a:cs typeface="Traditional Arabic" pitchFamily="2" charset="-78"/>
              </a:rPr>
              <a:t>آلِهِ </a:t>
            </a:r>
            <a:r>
              <a:rPr lang="ar-SA" sz="5400" b="1" dirty="0" smtClean="0">
                <a:solidFill>
                  <a:srgbClr val="FFFF00"/>
                </a:solidFill>
                <a:effectLst>
                  <a:glow rad="101600">
                    <a:schemeClr val="tx1">
                      <a:alpha val="60000"/>
                    </a:schemeClr>
                  </a:glow>
                </a:effectLst>
                <a:cs typeface="Traditional Arabic" pitchFamily="2" charset="-78"/>
              </a:rPr>
              <a:t>وَصَحْبِهِ</a:t>
            </a:r>
            <a:r>
              <a:rPr lang="ar-SA" sz="5400" b="1" dirty="0" smtClean="0">
                <a:solidFill>
                  <a:srgbClr val="FFFF00"/>
                </a:solidFill>
                <a:effectLst>
                  <a:glow rad="101600">
                    <a:schemeClr val="tx1">
                      <a:alpha val="60000"/>
                    </a:schemeClr>
                  </a:glow>
                </a:effectLst>
                <a:cs typeface="Traditional Arabic" pitchFamily="2" charset="-78"/>
              </a:rPr>
              <a:t>. </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177605"/>
            <a:ext cx="8286808" cy="1384995"/>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467544" y="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804810"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200" y="1925144"/>
            <a:ext cx="8991600" cy="923330"/>
          </a:xfrm>
          <a:prstGeom prst="rect">
            <a:avLst/>
          </a:prstGeom>
          <a:solidFill>
            <a:schemeClr val="bg2">
              <a:lumMod val="75000"/>
              <a:alpha val="4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تَعَالَى وَأَطِيْعُوه.</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428596" y="4362271"/>
            <a:ext cx="8286808" cy="830997"/>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Taala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taatilah</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padaNya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8590661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69206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51864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61621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885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0" y="1750874"/>
            <a:ext cx="9144000" cy="1754326"/>
          </a:xfrm>
          <a:prstGeom prst="rect">
            <a:avLst/>
          </a:prstGeom>
          <a:solidFill>
            <a:schemeClr val="bg2">
              <a:lumMod val="75000"/>
              <a:alpha val="38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524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077831"/>
            <a:ext cx="8643998" cy="2246769"/>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345041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654269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121709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798827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705110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2229687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914400"/>
            <a:ext cx="8856984" cy="5201424"/>
          </a:xfrm>
          <a:prstGeom prst="rect">
            <a:avLst/>
          </a:prstGeom>
          <a:solidFill>
            <a:schemeClr val="bg1">
              <a:alpha val="56000"/>
            </a:schemeClr>
          </a:solidFill>
        </p:spPr>
        <p:txBody>
          <a:bodyPr wrap="square">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19</a:t>
            </a:r>
            <a:r>
              <a:rPr lang="en-MY" sz="1600" b="1" dirty="0" smtClean="0">
                <a:solidFill>
                  <a:prstClr val="black"/>
                </a:solidFill>
                <a:effectLst>
                  <a:outerShdw blurRad="38100" dist="38100" dir="2700000" algn="tl">
                    <a:srgbClr val="000000">
                      <a:alpha val="43137"/>
                    </a:srgbClr>
                  </a:outerShdw>
                </a:effectLst>
                <a:cs typeface="Arial" charset="0"/>
              </a:rPr>
              <a:t>/01/2018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r>
              <a:rPr lang="en-US"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SOLAT JUMAAT MENGUKUHKAN PERPADUAN UMMAH.</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ctr">
              <a:defRPr/>
            </a:pP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HARI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JUMAAT IALAH HARIRAYA MINGGUAN, HARI ANUGERAH</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HARI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PERHIMPUNAN TERBESAR DAN HARI SYIAR ISLAM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KEWAJIPAN SOLAT JUMAAT</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FontTx/>
              <a:buAutoNum type="arabicPeriod"/>
              <a:defRPr/>
            </a:pPr>
            <a:endPar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DI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ANTARA HIKMAT SOLAT JUMAAT IALAH DAPAT BERTEMU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SAHABAT, MENGUKUHKAN MAHABBAH DAN PERPADUAN, MENGUTIP ILMU MELALUI KHUTBAH DAN DIKURNIAKAN PAHALA BERGANDA  KERANA HADHIR LEBIH AWAL</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FontTx/>
              <a:buAutoNum type="arabicPeriod"/>
              <a:defRPr/>
            </a:pPr>
            <a:endPar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DI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ANTARA KESALAHAN TIDAK BERJUMAAT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MENDAKWA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TIDAK CUKUP 40 ORANG YG KAMIL</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ii.   PERBEZAAN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FAHAMAN POLITIK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SEHINGGA ADA YANG MENDIRIKAN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JUMAAT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BERASINGAN.</a:t>
            </a:r>
          </a:p>
          <a:p>
            <a:pPr algn="just">
              <a:defRPr/>
            </a:pP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iii. BERMUSAFIR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SETELAH NAIK FAJAR SUBUH</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endPar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startAt="4"/>
              <a:defRPr/>
            </a:pP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TEGAKKAN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SYIAR ISLAM, KUKUHAN PERPADUAN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BERJUMAAT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DI MASJID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DILULUSKAN OLEH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MAIDAM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DAN DAPATKAN PAHALA BERGANDA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HADIR LEBIH AWAL SERTA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MEYEMPURNAKAN ADAB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JUMAAT.</a:t>
            </a:r>
            <a:endPar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959965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228600" y="1566700"/>
            <a:ext cx="8572560" cy="1569660"/>
          </a:xfrm>
          <a:prstGeom prst="rect">
            <a:avLst/>
          </a:prstGeom>
          <a:solidFill>
            <a:schemeClr val="bg2">
              <a:lumMod val="75000"/>
              <a:alpha val="47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نَبِيِّ الرَّحْمَة،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خَيْرِ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الْأُمَّة.</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81000" y="4421342"/>
            <a:ext cx="8439208" cy="1815882"/>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71434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2110026"/>
            <a:ext cx="8763000" cy="861774"/>
          </a:xfrm>
          <a:prstGeom prst="rect">
            <a:avLst/>
          </a:prstGeom>
          <a:solidFill>
            <a:schemeClr val="bg2">
              <a:lumMod val="75000"/>
              <a:alpha val="52000"/>
            </a:scheme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وَتَوَحَّدُوا تَحْتَ رَايَةٍ وَاحِدَةٍ.</a:t>
            </a:r>
            <a:endParaRPr lang="ms-MY" sz="5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4233208"/>
            <a:ext cx="8610600" cy="830997"/>
          </a:xfrm>
          <a:prstGeom prst="rect">
            <a:avLst/>
          </a:prstGeom>
          <a:solidFill>
            <a:schemeClr val="bg1"/>
          </a:solidFill>
          <a:ln w="9525">
            <a:solidFill>
              <a:schemeClr val="tx1"/>
            </a:solidFill>
          </a:ln>
        </p:spPr>
        <p:txBody>
          <a:bodyPr wrap="square">
            <a:spAutoFit/>
          </a:bodyPr>
          <a:lstStyle/>
          <a:p>
            <a:pPr algn="ctr" fontAlgn="auto">
              <a:spcBef>
                <a:spcPts val="0"/>
              </a:spcBef>
              <a:spcAft>
                <a:spcPts val="0"/>
              </a:spcAft>
              <a:defRPr/>
            </a:pP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takwa</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bersatulah</a:t>
            </a:r>
            <a:r>
              <a:rPr lang="en-US" sz="24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dibawah</a:t>
            </a:r>
            <a:r>
              <a:rPr lang="en-US" sz="24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satu</a:t>
            </a:r>
            <a:r>
              <a:rPr lang="en-US" sz="24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panji</a:t>
            </a:r>
            <a:r>
              <a:rPr lang="en-US" sz="24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95250" y="0"/>
            <a:ext cx="9239250"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1"/>
          <p:cNvSpPr>
            <a:spLocks noChangeArrowheads="1"/>
          </p:cNvSpPr>
          <p:nvPr/>
        </p:nvSpPr>
        <p:spPr bwMode="auto">
          <a:xfrm>
            <a:off x="76200" y="4151055"/>
            <a:ext cx="8991600" cy="2554545"/>
          </a:xfrm>
          <a:prstGeom prst="rect">
            <a:avLst/>
          </a:prstGeom>
          <a:solidFill>
            <a:schemeClr val="bg1">
              <a:alpha val="86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terakhir</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namun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terdahulu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dihisab</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memasuki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walaupun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kitab</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ditentukan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perayaan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namun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berselisih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mengingkarinya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menghidayatkan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menerima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Yahudi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esoknya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Sabtu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Nasrani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lusanya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Ahad</a:t>
            </a:r>
            <a:r>
              <a:rPr lang="en-MY"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000" b="1" dirty="0">
              <a:ln>
                <a:solidFill>
                  <a:schemeClr val="tx1"/>
                </a:solidFill>
              </a:ln>
              <a:solidFill>
                <a:schemeClr val="bg1"/>
              </a:solidFill>
              <a:effectLst>
                <a:glow rad="101600">
                  <a:schemeClr val="tx1">
                    <a:alpha val="60000"/>
                  </a:schemeClr>
                </a:glow>
              </a:effectLst>
              <a:latin typeface="Arial" pitchFamily="34" charset="0"/>
              <a:cs typeface="Arial" pitchFamily="34" charset="0"/>
            </a:endParaRPr>
          </a:p>
        </p:txBody>
      </p:sp>
      <p:sp>
        <p:nvSpPr>
          <p:cNvPr id="4" name="Right Arrow 3"/>
          <p:cNvSpPr/>
          <p:nvPr/>
        </p:nvSpPr>
        <p:spPr>
          <a:xfrm>
            <a:off x="76200" y="838200"/>
            <a:ext cx="3733800" cy="1143000"/>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defRPr/>
            </a:pP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12719" y="304800"/>
            <a:ext cx="87553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Anugerah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228600" y="2110026"/>
            <a:ext cx="8763000" cy="1938992"/>
          </a:xfrm>
          <a:prstGeom prst="rect">
            <a:avLst/>
          </a:prstGeom>
          <a:solidFill>
            <a:schemeClr val="bg2">
              <a:lumMod val="75000"/>
              <a:alpha val="52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نَحْنُ الْآخِرُونَ السَّابِقُونَ يَوْمَ الْقِيَامَةِ، بَيْدَ أَنَّهُمْ أُوتُوا الْكِتَابَ مِنْ قَبْلِنَا. ثُمَّ هَذَا يَوْمُهُمْ الَّذِي فُرِضَ عَلَيْهِمْ، فَاخْتَلَفُوا فِيهِ، فَهَدَانَا اللَّهُ. فَالنَّاسُ لَنَا فِيهِ تَبَعٌ، الْيَهُودُ غَدًا وَالنَّصَارَى بَعْدَ غَدٍ </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312719" y="228600"/>
            <a:ext cx="87553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Kewajipan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Jumaat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143001" y="3276600"/>
            <a:ext cx="5867400" cy="816496"/>
          </a:xfrm>
          <a:prstGeom prst="roundRect">
            <a:avLst>
              <a:gd name="adj" fmla="val 0"/>
            </a:avLst>
          </a:prstGeom>
          <a:solidFill>
            <a:schemeClr val="accent4">
              <a:lumMod val="75000"/>
            </a:schemeClr>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Bermusafir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umaat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12718" y="1884913"/>
            <a:ext cx="7078681" cy="782087"/>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Fardhu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ain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mukallaf</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bermukim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ketiadaan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uzur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Elbow Connector 5"/>
          <p:cNvCxnSpPr/>
          <p:nvPr/>
        </p:nvCxnSpPr>
        <p:spPr>
          <a:xfrm>
            <a:off x="2871356" y="3962400"/>
            <a:ext cx="1219200" cy="838200"/>
          </a:xfrm>
          <a:prstGeom prst="bentConnector3">
            <a:avLst/>
          </a:prstGeom>
          <a:ln w="57150">
            <a:solidFill>
              <a:srgbClr val="92D05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7" name="Flowchart: Alternate Process 6"/>
          <p:cNvSpPr/>
          <p:nvPr/>
        </p:nvSpPr>
        <p:spPr>
          <a:xfrm>
            <a:off x="4076701" y="4419600"/>
            <a:ext cx="3543299" cy="14478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t>Keluar</a:t>
            </a:r>
            <a:r>
              <a:rPr lang="en-US" sz="2400" b="1" dirty="0" smtClean="0"/>
              <a:t> </a:t>
            </a:r>
            <a:r>
              <a:rPr lang="en-US" sz="2400" b="1" dirty="0" err="1" smtClean="0"/>
              <a:t>sebelum</a:t>
            </a:r>
            <a:r>
              <a:rPr lang="en-US" sz="2400" b="1" dirty="0" smtClean="0"/>
              <a:t> </a:t>
            </a:r>
            <a:r>
              <a:rPr lang="en-US" sz="2400" b="1" dirty="0" err="1" smtClean="0"/>
              <a:t>Subuh</a:t>
            </a:r>
            <a:r>
              <a:rPr lang="en-US" sz="2400" b="1" dirty="0" smtClean="0"/>
              <a:t> </a:t>
            </a:r>
            <a:r>
              <a:rPr lang="en-US" sz="2400" b="1" dirty="0" err="1" smtClean="0"/>
              <a:t>Hari</a:t>
            </a:r>
            <a:r>
              <a:rPr lang="en-US" sz="2400" b="1" dirty="0" smtClean="0"/>
              <a:t> </a:t>
            </a:r>
            <a:r>
              <a:rPr lang="en-US" sz="2400" b="1" dirty="0" err="1" smtClean="0"/>
              <a:t>Jumaat</a:t>
            </a:r>
            <a:r>
              <a:rPr lang="en-US" sz="2400" b="1" dirty="0" smtClean="0"/>
              <a:t> </a:t>
            </a:r>
            <a:r>
              <a:rPr lang="en-US" sz="2400" b="1" dirty="0" err="1" smtClean="0"/>
              <a:t>atau</a:t>
            </a:r>
            <a:r>
              <a:rPr lang="en-US" sz="2400" b="1" dirty="0" smtClean="0"/>
              <a:t> </a:t>
            </a:r>
            <a:r>
              <a:rPr lang="en-US" sz="2400" b="1" dirty="0" err="1" smtClean="0"/>
              <a:t>sebelumnya</a:t>
            </a:r>
            <a:endParaRPr lang="en-MY" sz="2400" b="1" dirty="0"/>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44000" cy="6856750"/>
          </a:xfrm>
          <a:prstGeom prst="rect">
            <a:avLst/>
          </a:prstGeom>
          <a:noFill/>
          <a:ln w="9525">
            <a:noFill/>
            <a:miter lim="800000"/>
            <a:headEnd/>
            <a:tailEnd/>
          </a:ln>
          <a:effectLst/>
        </p:spPr>
      </p:pic>
      <p:sp>
        <p:nvSpPr>
          <p:cNvPr id="3" name="Rectangle 2"/>
          <p:cNvSpPr/>
          <p:nvPr/>
        </p:nvSpPr>
        <p:spPr>
          <a:xfrm>
            <a:off x="90714" y="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Jumuah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9</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8600" y="1705521"/>
            <a:ext cx="8763000" cy="2123658"/>
          </a:xfrm>
          <a:prstGeom prst="rect">
            <a:avLst/>
          </a:prstGeom>
          <a:solidFill>
            <a:schemeClr val="tx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يَا أَيُّهَا الَّذِينَ آمَنُوا إِذَا نُودِيَ لِلصَّلَاةِ مِن يَوْمِ الْجُمُعَةِ فَاسْعَوْا إِلَىٰ ذِكْرِ اللَّهِ وَذَرُوا الْبَيْعَ ۚ ذَٰلِكُمْ خَيْرٌ لَّكُمْ إِن كُنتُمْ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تَعْلَمُونَ.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236184"/>
            <a:ext cx="9144000" cy="1631216"/>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“Wahai orang yang beriman! Apabila diserukan azan untuk mengerjakan sembahyang pada hari Jumaat, maka segeralah kamu (ke masjid) untuk mengingati Allah dan tinggalkanlah berjual-beli; yang demikian adalah baik bagi kamu, jika kamu mengetahui. </a:t>
            </a:r>
            <a:endParaRPr kumimoji="0" lang="ms-MY"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597300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1407</Words>
  <Application>Microsoft Office PowerPoint</Application>
  <PresentationFormat>On-screen Show (4:3)</PresentationFormat>
  <Paragraphs>143</Paragraphs>
  <Slides>36</Slides>
  <Notes>0</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4</cp:revision>
  <dcterms:created xsi:type="dcterms:W3CDTF">2018-01-16T01:33:39Z</dcterms:created>
  <dcterms:modified xsi:type="dcterms:W3CDTF">2018-01-18T07:53:28Z</dcterms:modified>
</cp:coreProperties>
</file>